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4" r:id="rId5"/>
    <p:sldId id="275" r:id="rId6"/>
    <p:sldId id="273" r:id="rId7"/>
    <p:sldId id="259" r:id="rId8"/>
    <p:sldId id="261" r:id="rId9"/>
    <p:sldId id="260" r:id="rId10"/>
    <p:sldId id="262" r:id="rId11"/>
    <p:sldId id="266" r:id="rId12"/>
    <p:sldId id="268" r:id="rId13"/>
    <p:sldId id="271" r:id="rId14"/>
    <p:sldId id="272" r:id="rId15"/>
    <p:sldId id="267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65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14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936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97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879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82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Mises also has some interesting insights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on the function of competition in business.  According to Mises, 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 function of competition is to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assign to every member of a social system that position in which he can best serve the whole of society and all its members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 This is quite different than the function of competition in games.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1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Studies have found some interesting results regarding</a:t>
            </a:r>
            <a:r>
              <a:rPr lang="en-US" baseline="0" dirty="0" smtClean="0"/>
              <a:t> </a:t>
            </a:r>
            <a:r>
              <a:rPr lang="en-US" dirty="0" smtClean="0"/>
              <a:t>lying.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According to Clancy Martin, a professor of philosophy at the University of Missouri, Kansas City,</a:t>
            </a:r>
          </a:p>
          <a:p>
            <a:r>
              <a:rPr lang="en-US" sz="1200" dirty="0" smtClean="0"/>
              <a:t>Studies have found that people who lie more often tend to be more successful in life.</a:t>
            </a:r>
          </a:p>
          <a:p>
            <a:r>
              <a:rPr lang="en-US" sz="1200" dirty="0" smtClean="0"/>
              <a:t>But</a:t>
            </a:r>
            <a:r>
              <a:rPr lang="en-US" sz="1200" baseline="0" dirty="0" smtClean="0"/>
              <a:t> correlation does not imply causation.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44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According to Clancy Martin, a professor of philosophy at the University of Missouri, Kansas City,</a:t>
            </a:r>
          </a:p>
          <a:p>
            <a:r>
              <a:rPr lang="en-US" sz="1200" dirty="0" smtClean="0"/>
              <a:t>Studies have found that people who lie more often tend to be more successful in life.</a:t>
            </a:r>
          </a:p>
          <a:p>
            <a:r>
              <a:rPr lang="en-US" sz="1200" dirty="0" smtClean="0"/>
              <a:t>But</a:t>
            </a:r>
            <a:r>
              <a:rPr lang="en-US" sz="1200" baseline="0" dirty="0" smtClean="0"/>
              <a:t> correlation does not imply causation.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371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170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48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01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32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Remember</a:t>
            </a:r>
            <a:r>
              <a:rPr lang="en-US" sz="1200" baseline="0" dirty="0" smtClean="0"/>
              <a:t> that Kant is the founder of deontology.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6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smtClean="0"/>
              <a:t>False Information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6"/>
    </mc:Choice>
    <mc:Fallback xmlns="">
      <p:transition spd="slow" advTm="2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Reasons Not to Lie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makes communication ineffective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degrades trust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05"/>
    </mc:Choice>
    <mc:Fallback xmlns="">
      <p:transition spd="slow" advTm="16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Bluffing in Business</a:t>
            </a:r>
            <a:endParaRPr lang="en-US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7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1"/>
    </mc:Choice>
    <mc:Fallback xmlns="">
      <p:transition spd="slow" advTm="4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4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9"/>
    </mc:Choice>
    <mc:Fallback xmlns="">
      <p:transition spd="slow" advTm="6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54847" y="3204895"/>
            <a:ext cx="92512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Bluffing is a very popular strategy in the game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poker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, in which players may compete for money</a:t>
            </a:r>
            <a:endParaRPr lang="en-US" sz="4000" u="sng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34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4"/>
    </mc:Choice>
    <mc:Fallback xmlns="">
      <p:transition spd="slow" advTm="7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80989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80989" y="1271588"/>
            <a:ext cx="111110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(1968, “Is Business Bluffing Ethical”):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9922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43"/>
    </mc:Choice>
    <mc:Fallback xmlns="">
      <p:transition spd="slow" advTm="14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80989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03841" y="3718873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81090" y="4488314"/>
            <a:ext cx="98351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</a:t>
            </a:r>
            <a:r>
              <a:rPr lang="en-US" sz="4400" b="1" dirty="0" smtClean="0">
                <a:latin typeface="+mj-lt"/>
              </a:rPr>
              <a:t>not</a:t>
            </a:r>
            <a:r>
              <a:rPr lang="en-US" sz="4400" dirty="0" smtClean="0">
                <a:latin typeface="+mj-lt"/>
              </a:rPr>
              <a:t> like poker</a:t>
            </a:r>
            <a:endParaRPr lang="en-US" sz="44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80989" y="1271588"/>
            <a:ext cx="111110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(1968, “Is Business Bluffing Ethical”):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703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96"/>
    </mc:Choice>
    <mc:Fallback xmlns="">
      <p:transition spd="slow" advTm="14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66850" y="1271588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68066" y="197325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/>
            <a:r>
              <a:rPr lang="en-US" sz="4400" dirty="0" smtClean="0">
                <a:latin typeface="+mj-lt"/>
              </a:rPr>
              <a:t>“The </a:t>
            </a:r>
            <a:r>
              <a:rPr lang="en-US" sz="4400" dirty="0">
                <a:latin typeface="+mj-lt"/>
              </a:rPr>
              <a:t>function of competition is to</a:t>
            </a:r>
            <a:r>
              <a:rPr lang="en-US" sz="4400" b="1" dirty="0">
                <a:latin typeface="+mj-lt"/>
              </a:rPr>
              <a:t> </a:t>
            </a:r>
            <a:r>
              <a:rPr lang="en-US" sz="4400" dirty="0">
                <a:latin typeface="+mj-lt"/>
              </a:rPr>
              <a:t>assign to every member of a social system that position in which he can best serve the whole of society and all its </a:t>
            </a:r>
            <a:r>
              <a:rPr lang="en-US" sz="4400" dirty="0" smtClean="0">
                <a:latin typeface="+mj-lt"/>
              </a:rPr>
              <a:t>members.”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33"/>
    </mc:Choice>
    <mc:Fallback xmlns="">
      <p:transition spd="slow" advTm="2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smtClean="0"/>
              <a:t>Lying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46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1"/>
    </mc:Choice>
    <mc:Fallback xmlns="">
      <p:transition spd="slow" advTm="1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2142" y="1414463"/>
            <a:ext cx="11179321" cy="27289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/>
              <a:t>According to Clancy Martin, a professor of philosophy at the University of Missouri, Kansas City,</a:t>
            </a:r>
          </a:p>
          <a:p>
            <a:pPr marL="571500" indent="-571500" algn="l">
              <a:buFont typeface="Arial" charset="0"/>
              <a:buChar char="•"/>
            </a:pPr>
            <a:r>
              <a:rPr lang="en-US" sz="4000" dirty="0"/>
              <a:t>Studies have found that people who lie more often tend to be more successful in </a:t>
            </a:r>
            <a:r>
              <a:rPr lang="en-US" sz="4000" dirty="0" smtClean="0"/>
              <a:t>life</a:t>
            </a:r>
            <a:endParaRPr lang="en-US" sz="4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9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84"/>
    </mc:Choice>
    <mc:Fallback xmlns="">
      <p:transition spd="slow" advTm="15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2142" y="1414463"/>
            <a:ext cx="11179321" cy="27289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/>
              <a:t>According to Clancy Martin, a professor of philosophy at the University of Missouri, Kansas City,</a:t>
            </a:r>
          </a:p>
          <a:p>
            <a:pPr marL="571500" indent="-571500" algn="l">
              <a:buFont typeface="Arial" charset="0"/>
              <a:buChar char="•"/>
            </a:pPr>
            <a:r>
              <a:rPr lang="en-US" sz="4000" dirty="0"/>
              <a:t>Studies have found that people who lie more often tend to be more successful in </a:t>
            </a:r>
            <a:r>
              <a:rPr lang="en-US" sz="4000" dirty="0" smtClean="0"/>
              <a:t>life</a:t>
            </a:r>
            <a:endParaRPr lang="en-US" sz="4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1390027" y="4672626"/>
            <a:ext cx="9116791" cy="1200329"/>
            <a:chOff x="1390027" y="4672626"/>
            <a:chExt cx="9116791" cy="1200329"/>
          </a:xfrm>
        </p:grpSpPr>
        <p:sp>
          <p:nvSpPr>
            <p:cNvPr id="3" name="TextBox 2"/>
            <p:cNvSpPr txBox="1"/>
            <p:nvPr/>
          </p:nvSpPr>
          <p:spPr>
            <a:xfrm>
              <a:off x="1390027" y="4672626"/>
              <a:ext cx="911679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+mj-lt"/>
                </a:rPr>
                <a:t>c</a:t>
              </a:r>
              <a:r>
                <a:rPr lang="en-US" sz="7200" smtClean="0">
                  <a:latin typeface="+mj-lt"/>
                </a:rPr>
                <a:t>orrelation </a:t>
              </a:r>
              <a:r>
                <a:rPr lang="en-US" sz="7200" dirty="0"/>
                <a:t>⇒</a:t>
              </a:r>
              <a:r>
                <a:rPr lang="en-US" sz="7200" dirty="0" smtClean="0">
                  <a:latin typeface="+mj-lt"/>
                </a:rPr>
                <a:t> causation</a:t>
              </a:r>
              <a:endParaRPr lang="en-US" sz="7200" dirty="0">
                <a:latin typeface="+mj-l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674622" y="4835433"/>
              <a:ext cx="874360" cy="874713"/>
              <a:chOff x="4800600" y="4143374"/>
              <a:chExt cx="874360" cy="874713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4800600" y="4143374"/>
                <a:ext cx="874360" cy="874713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H="1">
                <a:off x="4800601" y="4143374"/>
                <a:ext cx="874359" cy="874713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Sound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96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95"/>
    </mc:Choice>
    <mc:Fallback xmlns="">
      <p:transition spd="slow" advTm="5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68066" y="141446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</a:p>
        </p:txBody>
      </p:sp>
      <p:sp>
        <p:nvSpPr>
          <p:cNvPr id="3" name="Rectangle 2"/>
          <p:cNvSpPr/>
          <p:nvPr/>
        </p:nvSpPr>
        <p:spPr>
          <a:xfrm>
            <a:off x="1192253" y="1229797"/>
            <a:ext cx="1209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Dictionary:</a:t>
            </a:r>
            <a:endParaRPr lang="en-US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2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03"/>
    </mc:Choice>
    <mc:Fallback>
      <p:transition spd="slow" advTm="9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00150" y="4355446"/>
            <a:ext cx="91154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 smtClean="0">
                <a:latin typeface="+mj-lt"/>
              </a:rPr>
              <a:t>deceive</a:t>
            </a:r>
            <a:r>
              <a:rPr lang="en-US" sz="4400" dirty="0" smtClean="0">
                <a:latin typeface="+mj-lt"/>
              </a:rPr>
              <a:t> - deliberately </a:t>
            </a:r>
            <a:r>
              <a:rPr lang="en-US" sz="4400" dirty="0">
                <a:latin typeface="+mj-lt"/>
              </a:rPr>
              <a:t>cause (someone) to believe something that is not true, especially for personal gain.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68066" y="141446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</a:p>
        </p:txBody>
      </p:sp>
      <p:sp>
        <p:nvSpPr>
          <p:cNvPr id="5" name="Rectangle 4"/>
          <p:cNvSpPr/>
          <p:nvPr/>
        </p:nvSpPr>
        <p:spPr>
          <a:xfrm>
            <a:off x="693592" y="4170780"/>
            <a:ext cx="34170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+mj-lt"/>
              </a:rPr>
              <a:t>Oxford English Dictionary:</a:t>
            </a:r>
          </a:p>
        </p:txBody>
      </p:sp>
      <p:sp>
        <p:nvSpPr>
          <p:cNvPr id="3" name="Rectangle 2"/>
          <p:cNvSpPr/>
          <p:nvPr/>
        </p:nvSpPr>
        <p:spPr>
          <a:xfrm>
            <a:off x="1192253" y="1229797"/>
            <a:ext cx="1209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Dictionary:</a:t>
            </a:r>
            <a:endParaRPr lang="en-US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28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20"/>
    </mc:Choice>
    <mc:Fallback>
      <p:transition spd="slow" advTm="12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68065" y="1368485"/>
            <a:ext cx="884749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latin typeface="+mj-lt"/>
              </a:rPr>
              <a:t>Thomas Carson:</a:t>
            </a:r>
          </a:p>
          <a:p>
            <a:r>
              <a:rPr lang="en-US" sz="4800" dirty="0" smtClean="0">
                <a:latin typeface="+mj-lt"/>
              </a:rPr>
              <a:t>A </a:t>
            </a:r>
            <a:r>
              <a:rPr lang="en-US" sz="4800" u="sng" dirty="0">
                <a:latin typeface="+mj-lt"/>
              </a:rPr>
              <a:t>lie</a:t>
            </a:r>
            <a:r>
              <a:rPr lang="en-US" sz="4800" dirty="0">
                <a:latin typeface="+mj-lt"/>
              </a:rPr>
              <a:t> is a false statement which the "speaker" does not believe to be true made in a context in which the speaker warrants the truth of what he says.</a:t>
            </a: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85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49"/>
    </mc:Choice>
    <mc:Fallback>
      <p:transition spd="slow" advTm="14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68066" y="1944678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9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44"/>
    </mc:Choice>
    <mc:Fallback xmlns="">
      <p:transition spd="slow" advTm="9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44678"/>
            <a:ext cx="983518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  <a:p>
            <a:pPr marL="1028700" lvl="1" indent="-571500">
              <a:buFont typeface="Arial" charset="0"/>
              <a:buChar char="•"/>
            </a:pPr>
            <a:endParaRPr lang="en-US" sz="4400" dirty="0" smtClean="0"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But is lying always wrong?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Kant thought so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3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5"/>
    </mc:Choice>
    <mc:Fallback xmlns="">
      <p:transition spd="slow" advTm="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585</Words>
  <Application>Microsoft Macintosh PowerPoint</Application>
  <PresentationFormat>Widescreen</PresentationFormat>
  <Paragraphs>77</Paragraphs>
  <Slides>16</Slides>
  <Notes>16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False Information</vt:lpstr>
      <vt:lpstr>Lying</vt:lpstr>
      <vt:lpstr>Lying</vt:lpstr>
      <vt:lpstr>Lying</vt:lpstr>
      <vt:lpstr>What is Lying</vt:lpstr>
      <vt:lpstr>What is Lying</vt:lpstr>
      <vt:lpstr>What is Lying</vt:lpstr>
      <vt:lpstr>Lying</vt:lpstr>
      <vt:lpstr>Lying</vt:lpstr>
      <vt:lpstr>Reasons Not to Lie</vt:lpstr>
      <vt:lpstr>Bluffing in Business</vt:lpstr>
      <vt:lpstr>Bluffing in Business</vt:lpstr>
      <vt:lpstr>Bluffing in Business</vt:lpstr>
      <vt:lpstr>Bluffing in Business</vt:lpstr>
      <vt:lpstr>Bluffing in Business</vt:lpstr>
      <vt:lpstr>Bluffing in Business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104</cp:revision>
  <dcterms:created xsi:type="dcterms:W3CDTF">2018-10-07T18:52:30Z</dcterms:created>
  <dcterms:modified xsi:type="dcterms:W3CDTF">2018-11-09T06:08:22Z</dcterms:modified>
</cp:coreProperties>
</file>

<file path=docProps/thumbnail.jpeg>
</file>